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5" r:id="rId5"/>
    <p:sldId id="262" r:id="rId6"/>
    <p:sldId id="264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037336-2023-D07E-31A9-A6348ED591F2}" v="1" dt="2021-10-04T12:01:41.046"/>
    <p1510:client id="{73B7D2D8-C8DF-B9B6-5081-9F3967CF0396}" v="84" dt="2021-09-30T09:34:03.817"/>
    <p1510:client id="{F2005EB1-DCE8-2045-84A1-ED184C76EE19}" v="6" dt="2021-10-05T05:49:35.2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5"/>
                <c:pt idx="0">
                  <c:v>Չինաստան</c:v>
                </c:pt>
                <c:pt idx="1">
                  <c:v>Լատվիա</c:v>
                </c:pt>
                <c:pt idx="2">
                  <c:v>ՌԴ</c:v>
                </c:pt>
                <c:pt idx="3">
                  <c:v>ԱՄՆ</c:v>
                </c:pt>
                <c:pt idx="4">
                  <c:v>Աֆրիկա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5000"/>
                    <a:lumMod val="110000"/>
                  </a:schemeClr>
                </a:gs>
                <a:gs pos="88000">
                  <a:schemeClr val="accent2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5"/>
                <c:pt idx="0">
                  <c:v>Չինաստան</c:v>
                </c:pt>
                <c:pt idx="1">
                  <c:v>Լատվիա</c:v>
                </c:pt>
                <c:pt idx="2">
                  <c:v>ՌԴ</c:v>
                </c:pt>
                <c:pt idx="3">
                  <c:v>ԱՄՆ</c:v>
                </c:pt>
                <c:pt idx="4">
                  <c:v>Աֆրիկա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lumMod val="110000"/>
                  </a:schemeClr>
                </a:gs>
                <a:gs pos="88000">
                  <a:schemeClr val="accent3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5"/>
                <c:pt idx="0">
                  <c:v>Չինաստան</c:v>
                </c:pt>
                <c:pt idx="1">
                  <c:v>Լատվիա</c:v>
                </c:pt>
                <c:pt idx="2">
                  <c:v>ՌԴ</c:v>
                </c:pt>
                <c:pt idx="3">
                  <c:v>ԱՄՆ</c:v>
                </c:pt>
                <c:pt idx="4">
                  <c:v>Աֆրիկա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16"/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41010040"/>
        <c:axId val="141010432"/>
      </c:barChart>
      <c:catAx>
        <c:axId val="141010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010432"/>
        <c:crosses val="autoZero"/>
        <c:auto val="1"/>
        <c:lblAlgn val="ctr"/>
        <c:lblOffset val="100"/>
        <c:noMultiLvlLbl val="0"/>
      </c:catAx>
      <c:valAx>
        <c:axId val="141010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010040"/>
        <c:crosses val="autoZero"/>
        <c:crossBetween val="between"/>
      </c:valAx>
      <c:spPr>
        <a:solidFill>
          <a:schemeClr val="bg1"/>
        </a:solidFill>
        <a:ln>
          <a:solidFill>
            <a:schemeClr val="accent5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90D9-5750-493A-8826-3EEA5779E1C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3491-E0EF-4A18-9562-D32BE2AE6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90D9-5750-493A-8826-3EEA5779E1C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3491-E0EF-4A18-9562-D32BE2AE6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4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90D9-5750-493A-8826-3EEA5779E1C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3491-E0EF-4A18-9562-D32BE2AE661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1908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90D9-5750-493A-8826-3EEA5779E1C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3491-E0EF-4A18-9562-D32BE2AE6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66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90D9-5750-493A-8826-3EEA5779E1C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3491-E0EF-4A18-9562-D32BE2AE661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2514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90D9-5750-493A-8826-3EEA5779E1C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3491-E0EF-4A18-9562-D32BE2AE6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58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90D9-5750-493A-8826-3EEA5779E1C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3491-E0EF-4A18-9562-D32BE2AE6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24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90D9-5750-493A-8826-3EEA5779E1C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3491-E0EF-4A18-9562-D32BE2AE6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1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90D9-5750-493A-8826-3EEA5779E1C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3491-E0EF-4A18-9562-D32BE2AE6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3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90D9-5750-493A-8826-3EEA5779E1C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3491-E0EF-4A18-9562-D32BE2AE6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0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90D9-5750-493A-8826-3EEA5779E1C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3491-E0EF-4A18-9562-D32BE2AE6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5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90D9-5750-493A-8826-3EEA5779E1C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3491-E0EF-4A18-9562-D32BE2AE6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0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90D9-5750-493A-8826-3EEA5779E1C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3491-E0EF-4A18-9562-D32BE2AE6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7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90D9-5750-493A-8826-3EEA5779E1C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3491-E0EF-4A18-9562-D32BE2AE6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2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90D9-5750-493A-8826-3EEA5779E1C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3491-E0EF-4A18-9562-D32BE2AE6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7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90D9-5750-493A-8826-3EEA5779E1C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3491-E0EF-4A18-9562-D32BE2AE6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E90D9-5750-493A-8826-3EEA5779E1C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0E3491-E0EF-4A18-9562-D32BE2AE6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7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aboratorymskh.wordpress.com/2021/06/01/%d5%b0%d5%a5%d5%bc%d5%a1%d5%be%d5%a1%d6%80-%d5%b8%d6%82%d5%bd%d5%b8%d6%82%d6%81%d5%b4%d5%a1%d5%b6-%d5%ae%d6%80%d5%a1%d5%a3%d6%80%d5%ab-%d5%b8%d6%82%d5%bd%d5%b8%d6%82%d6%81%d5%ab%d5%b9%d5%a8/" TargetMode="External"/><Relationship Id="rId7" Type="http://schemas.openxmlformats.org/officeDocument/2006/relationships/hyperlink" Target="https://laboratorymskh.wordpress.com/2021/06/01/%d5%b0%d5%a5%d5%bc%d5%a1%d5%be%d5%a1%d6%80-%d5%b8%d6%82%d5%bd%d5%b8%d6%82%d6%81%d5%b8%d6%82%d5%b4%e2%80%a4-%d5%af%d5%a1%d6%80%d5%a3/" TargetMode="External"/><Relationship Id="rId2" Type="http://schemas.openxmlformats.org/officeDocument/2006/relationships/hyperlink" Target="https://laboratorymskh.wordpress.com/2021/06/01/%d5%af%d6%80%d5%a9%d5%a1%d5%b0%d5%a1%d5%b4%d5%a1%d5%ac%d5%ab%d6%80%d5%ab-%d5%a4%d5%ba%d6%80%d5%b8%d6%81%d5%b8%d6%82%d5%b4-%d5%b8%d6%82%d5%bd%d5%b8%d6%82%d6%81%d5%b4%d5%a1%d5%b6-%d5%b0%d5%a5%d5%bc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aboratorymskh.wordpress.com/2021/06/01/%d5%b0%d5%a5%d5%bc%d5%a1%d5%be%d5%a1%d6%80-%d5%b8%d6%82%d5%bd%d5%b8%d6%82%d6%81%d5%b8%d6%82%d5%b4%e2%80%a4-%d5%ab%d6%80%d5%a1%d5%be%d5%a1%d5%af%d5%a1%d5%b6-%d5%b0%d5%ab%d5%b4%d5%b6%d5%a1%d5%be%d5%b8/" TargetMode="External"/><Relationship Id="rId5" Type="http://schemas.openxmlformats.org/officeDocument/2006/relationships/hyperlink" Target="https://pedagogicalclubmskh.files.wordpress.com/2017/08/d5bad5a1d5b5d5b4d5a1d5b6d5a1d5a3d5abd680-d5b0d5a5d5bcd5a1d5bed5a1d680.pdf" TargetMode="External"/><Relationship Id="rId4" Type="http://schemas.openxmlformats.org/officeDocument/2006/relationships/hyperlink" Target="https://laboratorymskh.wordpress.com/2021/06/01/%d5%af%d6%80%d5%a9%d5%a1%d5%b0%d5%a1%d5%b4%d5%a1%d5%ac%d5%ab%d6%80%d5%ab-%d5%a4%d5%ba%d6%80%d5%b8%d6%81%d5%b8%d6%82%d5%b4-%d5%b8%d6%82%d5%bd%d5%b8%d6%82%d6%81%d5%b4%d5%a1%d5%b6-%d5%b0%d5%a5%d5%bc-2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aykzadoyan.wordpress.com/" TargetMode="External"/><Relationship Id="rId2" Type="http://schemas.openxmlformats.org/officeDocument/2006/relationships/hyperlink" Target="https://nataliedigaryan.edublog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ariammnatsakanyanmskh.wordpress.com/2021/09/07/%d5%b0%d5%a5%d5%bc%d5%a1%d5%be%d5%a1%d6%80-%d5%b8%d6%82%d5%bd%d5%b8%d6%82%d6%81%d5%b4%d5%a1%d5%b6-%d5%a5%d6%80%d5%a3%d5%a5%d6%80-1-3-%d5%a4%d5%a1%d5%bd%d5%a1%d6%80%d5%a1%d5%b6/" TargetMode="External"/><Relationship Id="rId3" Type="http://schemas.openxmlformats.org/officeDocument/2006/relationships/hyperlink" Target="https://lusinegasparyanblog.wordpress.com/2021/09/02/%d5%aa%d5%a1%d5%b4%d5%a1%d5%b6%d5%a1%d5%af%d5%a1%d6%81%d5%b8%d6%82%d5%b5%d6%81/" TargetMode="External"/><Relationship Id="rId7" Type="http://schemas.openxmlformats.org/officeDocument/2006/relationships/hyperlink" Target="https://viktoriahovsepyan.wordpress.com/2021/09/02/%d0%bf%d1%80%d0%be%d0%b3%d1%80%d0%b0%d0%bc%d0%bc%d0%b0-%d0%b4%d0%bb%d1%8f-%d1%83%d1%87%d0%b0%d1%89%d0%b8%d1%85%d1%81%d1%8f-%d0%b4%d0%b8%d1%81%d1%82%d0%b0%d0%bd%d1%86%d0%b8%d0%be%d0%bd%d0%bd%d0%be-2/" TargetMode="External"/><Relationship Id="rId2" Type="http://schemas.openxmlformats.org/officeDocument/2006/relationships/hyperlink" Target="https://shamirampoghosian.wordpress.com/2021/08/27/%d5%b0%d5%a5%d5%bc%d5%a1%d5%be%d5%a1%d6%80-%d5%b8%d6%82%d5%bd%d5%b8%d6%82%d6%81%d5%b8%d6%82%d5%b4-%d5%b0%d5%a1%d5%b5%d6%80%d5%a5%d5%b6%d5%a1%d5%a3%d5%ab%d5%bf%d5%b8%d6%82%d5%a9%d5%b5%d5%b8%d6%8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nulganjalyan.wordpress.com/category/%d5%b0%d5%a5%d5%bc%d5%a1%d5%be%d5%a1%d6%80-%d5%bd%d5%b8%d5%be%d5%b8%d6%80%d5%b8%d5%b2%d5%b6%d5%a5%d6%80-2021-2022/" TargetMode="External"/><Relationship Id="rId5" Type="http://schemas.openxmlformats.org/officeDocument/2006/relationships/hyperlink" Target="https://dasvar2020.home.blog/category/%D5%AB%D5%B4%D5%A1%D6%81%D5%B8%D6%82%D5%B4%D5%AB-%D5%B0%D6%80%D5%B3%D5%BE%D5%A1%D5%B6%D6%84/%D5%B0%D5%A5%D5%BC%D5%A1%D5%BE%D5%A1%D6%80-%D5%B8%D6%82%D5%BD%D5%B8%D6%82%D6%81%D5%B8%D6%82%D5%B4-%D5%AB%D5%B4%D5%A1%D6%81%D5%B8%D6%82%D5%B4%D5%AB-%D5%B0%D6%80%D5%B3%D5%BE%D5%A1%D5%B6%D6%84/" TargetMode="External"/><Relationship Id="rId10" Type="http://schemas.openxmlformats.org/officeDocument/2006/relationships/hyperlink" Target="https://lyovasargsyanblog.wordpress.com/category/%d5%b0%d5%a5%d5%bc%d5%a1%d5%be%d5%a1%d6%80-%d5%b8%d6%82%d5%bd%d5%b8%d6%82%d6%81%d5%b8%d6%82%d5%b4/" TargetMode="External"/><Relationship Id="rId4" Type="http://schemas.openxmlformats.org/officeDocument/2006/relationships/hyperlink" Target="https://nairuhihambardzumyan.wordpress.com/2021/09/27/%d5%b0%d5%a5%d5%bc%d5%a1%d5%be%d5%a1%d6%80-%d5%b8%d6%82%d5%bd%d5%b8%d6%82%d6%81%d5%b8%d6%82%d5%b4-2/" TargetMode="External"/><Relationship Id="rId9" Type="http://schemas.openxmlformats.org/officeDocument/2006/relationships/hyperlink" Target="https://susannahayrapetyan.wordpress.com/category/%d5%b8%d6%82%d5%bd%d5%b8%d6%82%d5%b4%d5%b6%d5%a1%d5%af%d5%a1%d5%b6-%d6%83%d5%a1%d5%a9%d5%a5%d5%a9%e2%80%a4-4-%d6%80%d5%a4-%d5%a4%d5%a1%d5%bd%d5%a1%d6%80%d5%a1%d5%b6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pir.mskh.am/hy/node/2210" TargetMode="External"/><Relationship Id="rId3" Type="http://schemas.openxmlformats.org/officeDocument/2006/relationships/hyperlink" Target="https://dpir.mskh.am/hy/node/1897" TargetMode="External"/><Relationship Id="rId7" Type="http://schemas.openxmlformats.org/officeDocument/2006/relationships/hyperlink" Target="https://dpir.mskh.am/hy/node/2095" TargetMode="External"/><Relationship Id="rId12" Type="http://schemas.openxmlformats.org/officeDocument/2006/relationships/hyperlink" Target="https://dpir.mskh.am/hy/node/2088" TargetMode="External"/><Relationship Id="rId2" Type="http://schemas.openxmlformats.org/officeDocument/2006/relationships/hyperlink" Target="https://dpir.mskh.am/hy/node/18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pir.mskh.am/hy/node/1999" TargetMode="External"/><Relationship Id="rId11" Type="http://schemas.openxmlformats.org/officeDocument/2006/relationships/hyperlink" Target="https://dpir.mskh.am/hy/node/2025" TargetMode="External"/><Relationship Id="rId5" Type="http://schemas.openxmlformats.org/officeDocument/2006/relationships/hyperlink" Target="https://dpir.mskh.am/hy/node/1815" TargetMode="External"/><Relationship Id="rId10" Type="http://schemas.openxmlformats.org/officeDocument/2006/relationships/hyperlink" Target="https://dpir.mskh.am/hy/node/390" TargetMode="External"/><Relationship Id="rId4" Type="http://schemas.openxmlformats.org/officeDocument/2006/relationships/hyperlink" Target="https://dpir.mskh.am/hy/node/1495" TargetMode="External"/><Relationship Id="rId9" Type="http://schemas.openxmlformats.org/officeDocument/2006/relationships/hyperlink" Target="https://dpir.mskh.am/hy/node/2097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77239"/>
            <a:ext cx="7766936" cy="1778696"/>
          </a:xfrm>
        </p:spPr>
        <p:txBody>
          <a:bodyPr/>
          <a:lstStyle/>
          <a:p>
            <a:pPr algn="ctr"/>
            <a:r>
              <a:rPr lang="hy-AM" sz="2400" b="1" dirty="0"/>
              <a:t>Հեղինակային կրթական ծրագրի բաց ցանցի սեպտեմբերյան ամենամյա </a:t>
            </a:r>
            <a:r>
              <a:rPr lang="hy-AM" sz="2400" b="1" dirty="0" smtClean="0"/>
              <a:t>1</a:t>
            </a:r>
            <a:r>
              <a:rPr lang="en-US" sz="2400" b="1" dirty="0" smtClean="0"/>
              <a:t>7</a:t>
            </a:r>
            <a:r>
              <a:rPr lang="hy-AM" sz="2400" b="1" dirty="0" smtClean="0"/>
              <a:t>-րդ </a:t>
            </a:r>
            <a:r>
              <a:rPr lang="hy-AM" sz="2400" b="1" dirty="0"/>
              <a:t>ստեղծագործական հավաքի կլոր սեղաններ</a:t>
            </a:r>
            <a:br>
              <a:rPr lang="hy-AM" sz="2400" b="1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y-AM" sz="4800" dirty="0">
                <a:solidFill>
                  <a:schemeClr val="accent1">
                    <a:lumMod val="75000"/>
                  </a:schemeClr>
                </a:solidFill>
              </a:rPr>
              <a:t>Հեռավար ուսուցում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1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dirty="0"/>
              <a:t>Հեռավար ուսուցում․ կարգ</a:t>
            </a:r>
            <a:br>
              <a:rPr lang="hy-AM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7537"/>
            <a:ext cx="8596668" cy="4693825"/>
          </a:xfrm>
        </p:spPr>
        <p:txBody>
          <a:bodyPr/>
          <a:lstStyle/>
          <a:p>
            <a:r>
              <a:rPr lang="hy-AM" sz="2400" b="1" dirty="0">
                <a:hlinkClick r:id="rId2"/>
              </a:rPr>
              <a:t>Կրթահամալիրի դպրոցում ուսուցման հեռավար ձևով սովորողին ուղարկվող առաջադրանքների գրանցման կարգ</a:t>
            </a:r>
            <a:endParaRPr lang="hy-AM" sz="2400" dirty="0"/>
          </a:p>
          <a:p>
            <a:r>
              <a:rPr lang="hy-AM" sz="2400" dirty="0">
                <a:hlinkClick r:id="rId3"/>
              </a:rPr>
              <a:t>Հեռավար ուսուցման ծրագրում ընդգրկված ուսուցչի մասին։</a:t>
            </a:r>
            <a:endParaRPr lang="hy-AM" sz="2400" dirty="0"/>
          </a:p>
          <a:p>
            <a:r>
              <a:rPr lang="hy-AM" sz="2400" b="1" dirty="0">
                <a:hlinkClick r:id="rId4"/>
              </a:rPr>
              <a:t>Կրթահամալիրի դպրոցում ուսուցման հեռավար ձևով սովորողի հետ տեսահանդիպում կազմակերպելու կարգ</a:t>
            </a:r>
            <a:endParaRPr lang="hy-AM" sz="2400" dirty="0"/>
          </a:p>
          <a:p>
            <a:r>
              <a:rPr lang="hy-AM" sz="2400" dirty="0">
                <a:hlinkClick r:id="rId5"/>
              </a:rPr>
              <a:t>Ուսումնառության պայմանագիր</a:t>
            </a:r>
            <a:endParaRPr lang="hy-AM" sz="2400" dirty="0"/>
          </a:p>
          <a:p>
            <a:r>
              <a:rPr lang="hy-AM" sz="2400" b="1" dirty="0">
                <a:hlinkClick r:id="rId6"/>
              </a:rPr>
              <a:t>Իրավական հիմնավորում</a:t>
            </a:r>
            <a:endParaRPr lang="hy-AM" sz="2400" dirty="0"/>
          </a:p>
          <a:p>
            <a:r>
              <a:rPr lang="hy-AM" sz="2400" b="1" dirty="0">
                <a:hlinkClick r:id="rId7"/>
              </a:rPr>
              <a:t>Կարգ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8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/>
              <a:t>Հեռավար սովորողներ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3436"/>
            <a:ext cx="8596668" cy="4387927"/>
          </a:xfrm>
        </p:spPr>
        <p:txBody>
          <a:bodyPr/>
          <a:lstStyle/>
          <a:p>
            <a:r>
              <a:rPr lang="hy-AM" dirty="0"/>
              <a:t>Դավիդս Ավետիսյան, 1-ին դասարան, տարածաշրջանը՝ Լատվիա</a:t>
            </a:r>
          </a:p>
          <a:p>
            <a:r>
              <a:rPr lang="hy-AM" dirty="0"/>
              <a:t>Թինա Կարապետյան, 1-ին դասարան, տարածաշրջանը՝ Չինաստան</a:t>
            </a:r>
          </a:p>
          <a:p>
            <a:r>
              <a:rPr lang="hy-AM" dirty="0"/>
              <a:t>Գոհար Կարապետյան, 1-ին դասարան, տարածաշրջանը՝ Չինաստան</a:t>
            </a:r>
          </a:p>
          <a:p>
            <a:r>
              <a:rPr lang="hy-AM" dirty="0"/>
              <a:t>Լիլիանա-Աիդա Սահակյան, 1-ին դասարան,տարածաշրջանը՝ ԱՄՆ</a:t>
            </a:r>
          </a:p>
          <a:p>
            <a:r>
              <a:rPr lang="hy-AM" dirty="0"/>
              <a:t>Եվա Զադոյան 2-րդ դասարան, տարածաշրջանը՝ Չինաստան</a:t>
            </a:r>
          </a:p>
          <a:p>
            <a:r>
              <a:rPr lang="hy-AM" dirty="0"/>
              <a:t>Միքայել Դալլաքյան, 3-րդ դասարան, տարածաշրջանը՝ ԱՄՆ</a:t>
            </a:r>
          </a:p>
          <a:p>
            <a:r>
              <a:rPr lang="hy-AM" dirty="0"/>
              <a:t>Միքայել Մովսեսյան, 3-րդ դասարան, տարածաշրջանը՝ ԱՄՆ</a:t>
            </a:r>
          </a:p>
          <a:p>
            <a:r>
              <a:rPr lang="hy-AM" dirty="0"/>
              <a:t>Միլենա Վարդանյան, 3-րդ դասարան, տարածաշրջանը՝ Աֆրիկա</a:t>
            </a:r>
          </a:p>
          <a:p>
            <a:r>
              <a:rPr lang="hy-AM" u="sng" dirty="0">
                <a:hlinkClick r:id="rId2"/>
              </a:rPr>
              <a:t>Նատալի Եդիգարյան</a:t>
            </a:r>
            <a:r>
              <a:rPr lang="hy-AM" dirty="0"/>
              <a:t>, 4-րդ դասարան, ՌԴ</a:t>
            </a:r>
          </a:p>
          <a:p>
            <a:r>
              <a:rPr lang="hy-AM" u="sng" dirty="0">
                <a:hlinkClick r:id="rId3"/>
              </a:rPr>
              <a:t>Հայկ Զադոյան</a:t>
            </a:r>
            <a:r>
              <a:rPr lang="hy-AM" dirty="0"/>
              <a:t>, 5-րդ դասարան, Չինաստան</a:t>
            </a:r>
          </a:p>
          <a:p>
            <a:pPr marL="0" indent="0">
              <a:buNone/>
            </a:pPr>
            <a:endParaRPr lang="hy-AM" dirty="0"/>
          </a:p>
          <a:p>
            <a:pPr>
              <a:buFont typeface="Wingdings" panose="05000000000000000000" pitchFamily="2" charset="2"/>
              <a:buChar char="Ø"/>
            </a:pPr>
            <a:endParaRPr lang="hy-AM" dirty="0"/>
          </a:p>
          <a:p>
            <a:pPr>
              <a:buFont typeface="Wingdings" panose="05000000000000000000" pitchFamily="2" charset="2"/>
              <a:buChar char="Ø"/>
            </a:pPr>
            <a:endParaRPr lang="hy-AM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06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930400"/>
          </a:xfrm>
        </p:spPr>
        <p:txBody>
          <a:bodyPr/>
          <a:lstStyle/>
          <a:p>
            <a:r>
              <a:rPr lang="hy-AM" dirty="0"/>
              <a:t>Հեռավար ուսուցմամբ սովորողների աշխարհագրությունը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410448"/>
              </p:ext>
            </p:extLst>
          </p:nvPr>
        </p:nvGraphicFramePr>
        <p:xfrm>
          <a:off x="677863" y="1219200"/>
          <a:ext cx="9797632" cy="5245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3497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b="1" dirty="0"/>
              <a:t>Հարավային դպրոց</a:t>
            </a:r>
            <a:r>
              <a:rPr lang="hy-AM" dirty="0"/>
              <a:t> </a:t>
            </a:r>
            <a:br>
              <a:rPr lang="hy-AM" dirty="0"/>
            </a:br>
            <a:r>
              <a:rPr lang="hy-AM" dirty="0"/>
              <a:t>Դասավանդողների էջեր</a:t>
            </a:r>
            <a:br>
              <a:rPr lang="hy-AM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hy-AM" dirty="0">
                <a:hlinkClick r:id="rId2"/>
              </a:rPr>
              <a:t>Շամիրամ Պողոսյան</a:t>
            </a:r>
            <a:endParaRPr lang="hy-AM" dirty="0"/>
          </a:p>
          <a:p>
            <a:pPr fontAlgn="base"/>
            <a:r>
              <a:rPr lang="hy-AM" dirty="0">
                <a:hlinkClick r:id="rId3"/>
              </a:rPr>
              <a:t>Լուսինե Գասպարյան</a:t>
            </a:r>
            <a:endParaRPr lang="hy-AM" dirty="0"/>
          </a:p>
          <a:p>
            <a:pPr fontAlgn="base"/>
            <a:r>
              <a:rPr lang="hy-AM" dirty="0" smtClean="0">
                <a:hlinkClick r:id="rId4"/>
              </a:rPr>
              <a:t>Նաիրուհի </a:t>
            </a:r>
            <a:r>
              <a:rPr lang="hy-AM" dirty="0">
                <a:hlinkClick r:id="rId4"/>
              </a:rPr>
              <a:t>Համբարձումյան</a:t>
            </a:r>
            <a:endParaRPr lang="hy-AM" dirty="0"/>
          </a:p>
          <a:p>
            <a:pPr fontAlgn="base"/>
            <a:r>
              <a:rPr lang="hy-AM" dirty="0">
                <a:hlinkClick r:id="rId5"/>
              </a:rPr>
              <a:t>Թամարա Մարիմյան</a:t>
            </a:r>
            <a:endParaRPr lang="hy-AM" dirty="0"/>
          </a:p>
          <a:p>
            <a:pPr fontAlgn="base"/>
            <a:r>
              <a:rPr lang="hy-AM" dirty="0" smtClean="0">
                <a:hlinkClick r:id="rId6"/>
              </a:rPr>
              <a:t>Աննա </a:t>
            </a:r>
            <a:r>
              <a:rPr lang="hy-AM" dirty="0">
                <a:hlinkClick r:id="rId6"/>
              </a:rPr>
              <a:t>Գանջալյան/</a:t>
            </a:r>
            <a:r>
              <a:rPr lang="hy-AM" dirty="0"/>
              <a:t> անգլերեն/</a:t>
            </a:r>
          </a:p>
          <a:p>
            <a:pPr fontAlgn="base"/>
            <a:r>
              <a:rPr lang="hy-AM" dirty="0">
                <a:hlinkClick r:id="rId7"/>
              </a:rPr>
              <a:t>Վիկտորյա Հովսեփյան</a:t>
            </a:r>
            <a:r>
              <a:rPr lang="hy-AM" dirty="0"/>
              <a:t>/ ռուսերեն/</a:t>
            </a:r>
          </a:p>
          <a:p>
            <a:pPr fontAlgn="base"/>
            <a:r>
              <a:rPr lang="hy-AM" dirty="0">
                <a:hlinkClick r:id="rId8"/>
              </a:rPr>
              <a:t>Մարիամ Մնացականյան</a:t>
            </a:r>
            <a:r>
              <a:rPr lang="hy-AM" dirty="0"/>
              <a:t>/ երաժշտություն/</a:t>
            </a:r>
          </a:p>
          <a:p>
            <a:pPr fontAlgn="base"/>
            <a:r>
              <a:rPr lang="hy-AM" dirty="0">
                <a:hlinkClick r:id="rId9"/>
              </a:rPr>
              <a:t>Սուսաննա Հայրապետյան</a:t>
            </a:r>
            <a:endParaRPr lang="hy-AM" dirty="0"/>
          </a:p>
          <a:p>
            <a:pPr fontAlgn="base"/>
            <a:r>
              <a:rPr lang="hy-AM" dirty="0">
                <a:hlinkClick r:id="rId10"/>
              </a:rPr>
              <a:t>Լյովա Սարգսյան</a:t>
            </a:r>
            <a:r>
              <a:rPr lang="hy-AM" dirty="0"/>
              <a:t>/ մաթեմատիկա/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617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/>
              <a:t>Հեռավար ուսուցման մասին դասավանդողների  հոդվածներ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y-AM" b="1">
                <a:hlinkClick r:id="rId2"/>
              </a:rPr>
              <a:t>Հեռավար ուսուցումը հեղինակային կրթական ծրագրում</a:t>
            </a:r>
            <a:endParaRPr lang="hy-AM" b="1">
              <a:hlinkClick r:id="rId3"/>
            </a:endParaRPr>
          </a:p>
          <a:p>
            <a:r>
              <a:rPr lang="hy-AM" b="1" dirty="0">
                <a:hlinkClick r:id="rId3"/>
              </a:rPr>
              <a:t>Հեռավար ուսուցումը՝ որպես կրթահամալիրի ձեռքբերում</a:t>
            </a:r>
            <a:endParaRPr lang="hy-AM" dirty="0"/>
          </a:p>
          <a:p>
            <a:r>
              <a:rPr lang="hy-AM" b="1" dirty="0">
                <a:hlinkClick r:id="rId4"/>
              </a:rPr>
              <a:t>Հեռավար ուսուցման կազմակերպումը հանրակրթությունում</a:t>
            </a:r>
            <a:endParaRPr lang="hy-AM" b="1" dirty="0"/>
          </a:p>
          <a:p>
            <a:r>
              <a:rPr lang="hy-AM" b="1" dirty="0">
                <a:hlinkClick r:id="rId5"/>
              </a:rPr>
              <a:t>Հեռավար ուսուցումը՝ 21-րդ դարի կրթության մարտահրավերների դեմ</a:t>
            </a:r>
            <a:endParaRPr lang="hy-AM" b="1" dirty="0"/>
          </a:p>
          <a:p>
            <a:r>
              <a:rPr lang="hy-AM" b="1" dirty="0">
                <a:hlinkClick r:id="rId6"/>
              </a:rPr>
              <a:t>Հեռավար ուսուցման մեթոդներ և տեխնոլոգիաներ</a:t>
            </a:r>
            <a:endParaRPr lang="hy-AM" b="1" dirty="0"/>
          </a:p>
          <a:p>
            <a:r>
              <a:rPr lang="hy-AM" b="1" dirty="0">
                <a:hlinkClick r:id="rId7"/>
              </a:rPr>
              <a:t>«Ֆիզիկական ներկայություն»-ը հեռավար ուսուցման հարթակում</a:t>
            </a:r>
            <a:endParaRPr lang="hy-AM" b="1" dirty="0"/>
          </a:p>
          <a:p>
            <a:r>
              <a:rPr lang="hy-AM" b="1" dirty="0">
                <a:hlinkClick r:id="rId8"/>
              </a:rPr>
              <a:t>Հեռավար կրթություն. դժվարություններ և բարդություններ</a:t>
            </a:r>
            <a:endParaRPr lang="hy-AM" b="1" dirty="0"/>
          </a:p>
          <a:p>
            <a:r>
              <a:rPr lang="hy-AM" b="1" dirty="0">
                <a:hlinkClick r:id="rId9"/>
              </a:rPr>
              <a:t>Հեռավար ուսուցման կազմակերպումը 5-6 տարեկանների խմբում</a:t>
            </a:r>
            <a:endParaRPr lang="hy-AM" b="1" dirty="0"/>
          </a:p>
          <a:p>
            <a:r>
              <a:rPr lang="hy-AM" b="1" dirty="0">
                <a:hlinkClick r:id="rId10"/>
              </a:rPr>
              <a:t>Հեռավար մեդիադպրոց</a:t>
            </a:r>
            <a:endParaRPr lang="hy-AM" b="1" dirty="0"/>
          </a:p>
          <a:p>
            <a:r>
              <a:rPr lang="hy-AM" b="1" dirty="0">
                <a:hlinkClick r:id="rId11"/>
              </a:rPr>
              <a:t>Հեռավար. ուսուցման պահանջված ձև</a:t>
            </a:r>
            <a:endParaRPr lang="hy-AM" b="1" dirty="0"/>
          </a:p>
          <a:p>
            <a:r>
              <a:rPr lang="hy-AM" b="1" dirty="0">
                <a:hlinkClick r:id="rId12"/>
              </a:rPr>
              <a:t>Հեռավար ուսուցման բլոգային հարթակ</a:t>
            </a:r>
            <a:endParaRPr lang="hy-AM" b="1" dirty="0"/>
          </a:p>
          <a:p>
            <a:endParaRPr lang="hy-AM" b="1" dirty="0"/>
          </a:p>
        </p:txBody>
      </p:sp>
    </p:spTree>
    <p:extLst>
      <p:ext uri="{BB962C8B-B14F-4D97-AF65-F5344CB8AC3E}">
        <p14:creationId xmlns:p14="http://schemas.microsoft.com/office/powerpoint/2010/main" val="796568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/>
              <a:t>Հեռավար ուսուցման կազմակերպման </a:t>
            </a:r>
            <a:r>
              <a:rPr lang="hy-AM" dirty="0" smtClean="0"/>
              <a:t>գործիքներ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 smtClean="0"/>
              <a:t>Էլ փոստ ՝ </a:t>
            </a:r>
            <a:r>
              <a:rPr lang="en-US" dirty="0" smtClean="0"/>
              <a:t>Outlook</a:t>
            </a:r>
          </a:p>
          <a:p>
            <a:r>
              <a:rPr lang="hy-AM" dirty="0" smtClean="0"/>
              <a:t>Բլոգ</a:t>
            </a:r>
            <a:endParaRPr lang="en-US" dirty="0" smtClean="0"/>
          </a:p>
          <a:p>
            <a:r>
              <a:rPr lang="en-US" dirty="0" smtClean="0"/>
              <a:t>Teams</a:t>
            </a:r>
          </a:p>
          <a:p>
            <a:r>
              <a:rPr lang="en-US" dirty="0" smtClean="0"/>
              <a:t>YouTube</a:t>
            </a:r>
          </a:p>
          <a:p>
            <a:r>
              <a:rPr lang="en-US" dirty="0" err="1" smtClean="0"/>
              <a:t>Viber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067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2182</TotalTime>
  <Words>229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</vt:lpstr>
      <vt:lpstr>Հեղինակային կրթական ծրագրի բաց ցանցի սեպտեմբերյան ամենամյա 17-րդ ստեղծագործական հավաքի կլոր սեղաններ </vt:lpstr>
      <vt:lpstr>Հեռավար ուսուցում․ կարգ </vt:lpstr>
      <vt:lpstr>Հեռավար սովորողներ</vt:lpstr>
      <vt:lpstr>Հեռավար ուսուցմամբ սովորողների աշխարհագրությունը</vt:lpstr>
      <vt:lpstr>Հարավային դպրոց  Դասավանդողների էջեր </vt:lpstr>
      <vt:lpstr>Հեռավար ուսուցման մասին դասավանդողների  հոդվածներ</vt:lpstr>
      <vt:lpstr>Հեռավար ուսուցման կազմակերպման գործիքներ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Հեղինակային կրթական ծրագրի բաց ցանցի սեպտեմբերյան ամենամյա 16-րդ ստեղծագործական հավաքի կլոր սեղաններ</dc:title>
  <dc:creator>G.Baljyan</dc:creator>
  <cp:lastModifiedBy>G.Baljyan</cp:lastModifiedBy>
  <cp:revision>58</cp:revision>
  <dcterms:created xsi:type="dcterms:W3CDTF">2021-09-24T08:30:26Z</dcterms:created>
  <dcterms:modified xsi:type="dcterms:W3CDTF">2022-10-07T09:23:25Z</dcterms:modified>
</cp:coreProperties>
</file>